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aleway"/>
      <p:regular r:id="rId23"/>
      <p:bold r:id="rId24"/>
      <p:italic r:id="rId25"/>
      <p:boldItalic r:id="rId26"/>
    </p:embeddedFont>
    <p:embeddedFont>
      <p:font typeface="Lato"/>
      <p:regular r:id="rId27"/>
      <p:bold r:id="rId28"/>
      <p:italic r:id="rId29"/>
      <p:boldItalic r:id="rId30"/>
    </p:embeddedFont>
    <p:embeddedFont>
      <p:font typeface="Roboto Mon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regular.fntdata"/><Relationship Id="rId30" Type="http://schemas.openxmlformats.org/officeDocument/2006/relationships/font" Target="fonts/Lato-boldItalic.fntdata"/><Relationship Id="rId11" Type="http://schemas.openxmlformats.org/officeDocument/2006/relationships/slide" Target="slides/slide6.xml"/><Relationship Id="rId33" Type="http://schemas.openxmlformats.org/officeDocument/2006/relationships/font" Target="fonts/RobotoMono-italic.fntdata"/><Relationship Id="rId10" Type="http://schemas.openxmlformats.org/officeDocument/2006/relationships/slide" Target="slides/slide5.xml"/><Relationship Id="rId32" Type="http://schemas.openxmlformats.org/officeDocument/2006/relationships/font" Target="fonts/RobotoMon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RobotoMon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wasp.org/Top10/A04_2021-Insecure_Design/#list-of-mapped-cwes" TargetMode="External"/><Relationship Id="rId3" Type="http://schemas.openxmlformats.org/officeDocument/2006/relationships/hyperlink" Target="https://hadrian.io/blog/understanding-insecure-design-a-deep-dive"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wasp.org/Top10/A04_2021-Insecure_Design/#list-of-mapped-cwes" TargetMode="External"/><Relationship Id="rId3" Type="http://schemas.openxmlformats.org/officeDocument/2006/relationships/hyperlink" Target="https://hadrian.io/blog/understanding-insecure-design-a-deep-dive"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wasp.org/Top10/A04_2021-Insecure_Design/#how-to-prevent"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orangi.com/blog/real-life-examples-of-web-vulnerabilitie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dfe100700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dfe100700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
                <a:solidFill>
                  <a:schemeClr val="dk1"/>
                </a:solidFill>
              </a:rPr>
              <a:t>Het probleem wat veel groter is geworden, vooral omdat ook meer mensen het zijn gaan doen, is Scalpen.</a:t>
            </a:r>
            <a:endParaRPr>
              <a:solidFill>
                <a:schemeClr val="dk1"/>
              </a:solidFill>
            </a:endParaRPr>
          </a:p>
          <a:p>
            <a:pPr indent="0" lvl="0" marL="0" rtl="0" algn="l">
              <a:spcBef>
                <a:spcPts val="0"/>
              </a:spcBef>
              <a:spcAft>
                <a:spcPts val="0"/>
              </a:spcAft>
              <a:buClr>
                <a:schemeClr val="dk1"/>
              </a:buClr>
              <a:buSzPts val="1100"/>
              <a:buFont typeface="Arial"/>
              <a:buNone/>
            </a:pPr>
            <a:r>
              <a:rPr lang="nl">
                <a:solidFill>
                  <a:schemeClr val="dk1"/>
                </a:solidFill>
              </a:rPr>
              <a:t>Scalpers zijn gefocused op het bulk inkopen van (populaire) producten door middel van bots om zoveel mogelijk producten te kunnen verkrijgen en de voorraad op sites en de markt te legen. Als het product uiteindelijk niet meer verkrijgbaar is, zet de scalper al zijn producten online voor een veel hogere prijs dan het origineel waard is.</a:t>
            </a:r>
            <a:endParaRPr>
              <a:solidFill>
                <a:schemeClr val="dk1"/>
              </a:solidFill>
            </a:endParaRPr>
          </a:p>
          <a:p>
            <a:pPr indent="0" lvl="0" marL="0" rtl="0" algn="l">
              <a:spcBef>
                <a:spcPts val="0"/>
              </a:spcBef>
              <a:spcAft>
                <a:spcPts val="0"/>
              </a:spcAft>
              <a:buClr>
                <a:schemeClr val="dk1"/>
              </a:buClr>
              <a:buSzPts val="1100"/>
              <a:buFont typeface="Arial"/>
              <a:buNone/>
            </a:pPr>
            <a:r>
              <a:rPr lang="nl">
                <a:solidFill>
                  <a:schemeClr val="dk1"/>
                </a:solidFill>
              </a:rPr>
              <a:t>Hierdoor konden veel mensen bepaalde producten niet meer verkrijgen, of voor een prijs die veel hoger ligt dan de originele marktwaarde.</a:t>
            </a:r>
            <a:endParaRPr>
              <a:solidFill>
                <a:schemeClr val="dk1"/>
              </a:solidFill>
            </a:endParaRPr>
          </a:p>
          <a:p>
            <a:pPr indent="0" lvl="0" marL="0" rtl="0" algn="l">
              <a:spcBef>
                <a:spcPts val="0"/>
              </a:spcBef>
              <a:spcAft>
                <a:spcPts val="0"/>
              </a:spcAft>
              <a:buClr>
                <a:schemeClr val="dk1"/>
              </a:buClr>
              <a:buSzPts val="1100"/>
              <a:buFont typeface="Arial"/>
              <a:buNone/>
            </a:pPr>
            <a:r>
              <a:rPr lang="nl">
                <a:solidFill>
                  <a:schemeClr val="dk1"/>
                </a:solidFill>
              </a:rPr>
              <a:t>Vaak hadden/hebben de meeste webshops geen antwoord/beveiliging op de vele bots die scalpers los lieten op hun site. Naast veel requests van bots was dit natuurlijk het meest verschrikkelijkste voor de normale gebruiker.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dfe100700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dfe100700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solidFill>
                  <a:schemeClr val="dk1"/>
                </a:solidFill>
              </a:rPr>
              <a:t>Het probleem wat veel groter is geworden, vooral omdat ook meer mensen het zijn gaan doen, is Scalpen.</a:t>
            </a:r>
            <a:endParaRPr>
              <a:solidFill>
                <a:schemeClr val="dk1"/>
              </a:solidFill>
            </a:endParaRPr>
          </a:p>
          <a:p>
            <a:pPr indent="0" lvl="0" marL="0" rtl="0" algn="l">
              <a:spcBef>
                <a:spcPts val="0"/>
              </a:spcBef>
              <a:spcAft>
                <a:spcPts val="0"/>
              </a:spcAft>
              <a:buNone/>
            </a:pPr>
            <a:r>
              <a:rPr lang="nl">
                <a:solidFill>
                  <a:schemeClr val="dk1"/>
                </a:solidFill>
              </a:rPr>
              <a:t>Scalpers zijn gefocused op het bulk inkopen van (populaire) producten door middel van bots om zoveel mogelijk producten te kunnen verkrijgen en de voorraad op sites en de markt te legen. Als het product uiteindelijk niet meer verkrijgbaar is, zet de scalper al zijn producten online voor een veel hogere prijs dan het origineel waard is.</a:t>
            </a:r>
            <a:endParaRPr>
              <a:solidFill>
                <a:schemeClr val="dk1"/>
              </a:solidFill>
            </a:endParaRPr>
          </a:p>
          <a:p>
            <a:pPr indent="0" lvl="0" marL="0" rtl="0" algn="l">
              <a:spcBef>
                <a:spcPts val="0"/>
              </a:spcBef>
              <a:spcAft>
                <a:spcPts val="0"/>
              </a:spcAft>
              <a:buNone/>
            </a:pPr>
            <a:r>
              <a:rPr lang="nl">
                <a:solidFill>
                  <a:schemeClr val="dk1"/>
                </a:solidFill>
              </a:rPr>
              <a:t>Hierdoor konden veel mensen bepaalde producten niet meer verkrijgen, of voor een prijs die veel hoger ligt dan de originele marktwaarde.</a:t>
            </a:r>
            <a:endParaRPr>
              <a:solidFill>
                <a:schemeClr val="dk1"/>
              </a:solidFill>
            </a:endParaRPr>
          </a:p>
          <a:p>
            <a:pPr indent="0" lvl="0" marL="0" rtl="0" algn="l">
              <a:spcBef>
                <a:spcPts val="0"/>
              </a:spcBef>
              <a:spcAft>
                <a:spcPts val="0"/>
              </a:spcAft>
              <a:buNone/>
            </a:pPr>
            <a:r>
              <a:rPr lang="nl">
                <a:solidFill>
                  <a:schemeClr val="dk1"/>
                </a:solidFill>
              </a:rPr>
              <a:t>Vaak hadden/hebben de meeste webshops geen antwoord/beveiliging op de vele bots die scalpers los lieten op hun site. Naast veel requests van bots was dit natuurlijk het meest verschrikkelijkste voor de normale gebruiker.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df8c9c7b7d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df8c9c7b7d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e1b147744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e1b147744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nl"/>
              <a:t>HTTP response header can be used to indicate whether or not a browser should be allowed to render a page in a &lt;frame&gt;, &lt;iframe&gt;, &lt;embed&gt; or &lt;object&gt;. Sites can use this to avoid clickjacking attacks, by ensuring that their content is not embedded into other sites.</a:t>
            </a:r>
            <a:br>
              <a:rPr lang="nl"/>
            </a:br>
            <a:endParaRPr/>
          </a:p>
          <a:p>
            <a:pPr indent="-298450" lvl="0" marL="457200" rtl="0" algn="l">
              <a:spcBef>
                <a:spcPts val="0"/>
              </a:spcBef>
              <a:spcAft>
                <a:spcPts val="0"/>
              </a:spcAft>
              <a:buSzPts val="1100"/>
              <a:buAutoNum type="arabicPeriod"/>
            </a:pPr>
            <a:r>
              <a:rPr lang="nl"/>
              <a:t>This header is used to block browsers' MIME type sniffing, which can transform non-executable MIME types into executable MIME types (MIME Confusion Attacks).</a:t>
            </a:r>
            <a:br>
              <a:rPr lang="nl"/>
            </a:br>
            <a:endParaRPr/>
          </a:p>
          <a:p>
            <a:pPr indent="-298450" lvl="0" marL="457200" rtl="0" algn="l">
              <a:spcBef>
                <a:spcPts val="0"/>
              </a:spcBef>
              <a:spcAft>
                <a:spcPts val="0"/>
              </a:spcAft>
              <a:buSzPts val="1100"/>
              <a:buAutoNum type="arabicPeriod"/>
            </a:pPr>
            <a:r>
              <a:rPr lang="nl"/>
              <a:t>The Referrer-Policy HTTP header controls how much referrer information (sent via the Referer header) should be included with requests.</a:t>
            </a:r>
            <a:br>
              <a:rPr lang="nl"/>
            </a:br>
            <a:endParaRPr/>
          </a:p>
          <a:p>
            <a:pPr indent="-298450" lvl="0" marL="457200" rtl="0" algn="l">
              <a:spcBef>
                <a:spcPts val="0"/>
              </a:spcBef>
              <a:spcAft>
                <a:spcPts val="0"/>
              </a:spcAft>
              <a:buSzPts val="1100"/>
              <a:buAutoNum type="arabicPeriod"/>
            </a:pPr>
            <a:r>
              <a:rPr lang="nl"/>
              <a:t>The Content-Type representation header is used to indicate the original media type of the resource (before any content encoding is applied for sending). If not set correctly, the resource (e.g. an image) may be interpreted as HTML, making XSS vulnerabilities possible.</a:t>
            </a:r>
            <a:br>
              <a:rPr lang="nl"/>
            </a:br>
            <a:endParaRPr/>
          </a:p>
          <a:p>
            <a:pPr indent="-298450" lvl="0" marL="457200" rtl="0" algn="l">
              <a:spcBef>
                <a:spcPts val="0"/>
              </a:spcBef>
              <a:spcAft>
                <a:spcPts val="0"/>
              </a:spcAft>
              <a:buSzPts val="1100"/>
              <a:buAutoNum type="arabicPeriod"/>
            </a:pPr>
            <a:r>
              <a:rPr lang="nl"/>
              <a:t>The Set-Cookie HTTP response header is used to send a cookie from the server to the user agent, so the user agent can send it back to the server later. To send multiple cookies, multiple Set-Cookie headers should be sent in the same response.</a:t>
            </a:r>
            <a:br>
              <a:rPr lang="nl"/>
            </a:br>
            <a:endParaRPr/>
          </a:p>
          <a:p>
            <a:pPr indent="-298450" lvl="0" marL="457200" rtl="0" algn="l">
              <a:spcBef>
                <a:spcPts val="0"/>
              </a:spcBef>
              <a:spcAft>
                <a:spcPts val="0"/>
              </a:spcAft>
              <a:buSzPts val="1100"/>
              <a:buAutoNum type="arabicPeriod"/>
            </a:pPr>
            <a:r>
              <a:rPr lang="nl"/>
              <a:t>The HTTP Strict-Transport-Security response header (often abbreviated as HSTS) lets a website tell browsers that it should only be accessed using HTTPS, instead of using HTTP.</a:t>
            </a:r>
            <a:br>
              <a:rPr lang="nl"/>
            </a:br>
            <a:br>
              <a:rPr lang="nl"/>
            </a:br>
            <a:endParaRPr/>
          </a:p>
          <a:p>
            <a:pPr indent="-298450" lvl="0" marL="457200" rtl="0" algn="l">
              <a:spcBef>
                <a:spcPts val="0"/>
              </a:spcBef>
              <a:spcAft>
                <a:spcPts val="0"/>
              </a:spcAft>
              <a:buSzPts val="1100"/>
              <a:buAutoNum type="arabicPeriod"/>
            </a:pPr>
            <a:r>
              <a:rPr lang="nl"/>
              <a:t>Permissions-Policy allows you to control which origins can use which browser features, both in the top-level page and in embedded frames. </a:t>
            </a:r>
            <a:br>
              <a:rPr lang="nl"/>
            </a:br>
            <a:r>
              <a:rPr lang="nl"/>
              <a:t>For every feature controlled by Feature Policy, the feature is only enabled in the current document or frame if its origin matches the allowed list of origins. </a:t>
            </a:r>
            <a:br>
              <a:rPr lang="nl"/>
            </a:br>
            <a:r>
              <a:rPr lang="nl"/>
              <a:t>This means that you can configure your site to never allow the camera or microphone to be activated. </a:t>
            </a:r>
            <a:br>
              <a:rPr lang="nl"/>
            </a:br>
            <a:r>
              <a:rPr lang="nl"/>
              <a:t>This prevents that an injection, for example an XSS, enables the camera, the microphone, or other browser feature.</a:t>
            </a:r>
            <a:br>
              <a:rPr lang="nl"/>
            </a:b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e1b147744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e1b147744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nl">
                <a:solidFill>
                  <a:schemeClr val="dk1"/>
                </a:solidFill>
              </a:rPr>
              <a:t>The Access-Control-Allow-Origin is a CORS (cross-origin resource sharing) header. This header indicates whether the response it is related to can be shared with requesting code from the given origin. </a:t>
            </a:r>
            <a:br>
              <a:rPr lang="nl">
                <a:solidFill>
                  <a:schemeClr val="dk1"/>
                </a:solidFill>
              </a:rPr>
            </a:br>
            <a:r>
              <a:rPr lang="nl">
                <a:solidFill>
                  <a:schemeClr val="dk1"/>
                </a:solidFill>
              </a:rPr>
              <a:t>In other words, if siteA requests a resource from siteB, siteB should indicate in its Access-Control-Allow-Origin header that siteA is allowed to fetch that resource, if not, the access is blocked due to Same Origin Policy (SOP).</a:t>
            </a:r>
            <a:br>
              <a:rPr lang="nl">
                <a:solidFill>
                  <a:schemeClr val="dk1"/>
                </a:solidFill>
              </a:rPr>
            </a:br>
            <a:endParaRPr>
              <a:solidFill>
                <a:schemeClr val="dk1"/>
              </a:solidFill>
            </a:endParaRPr>
          </a:p>
          <a:p>
            <a:pPr indent="-298450" lvl="0" marL="457200" rtl="0" algn="l">
              <a:spcBef>
                <a:spcPts val="0"/>
              </a:spcBef>
              <a:spcAft>
                <a:spcPts val="0"/>
              </a:spcAft>
              <a:buClr>
                <a:schemeClr val="dk1"/>
              </a:buClr>
              <a:buSzPts val="1100"/>
              <a:buAutoNum type="arabicPeriod"/>
            </a:pPr>
            <a:r>
              <a:rPr lang="nl">
                <a:solidFill>
                  <a:schemeClr val="dk1"/>
                </a:solidFill>
              </a:rPr>
              <a:t>The HTTP Cross-Origin-Opener-Policy (COOP) response header allows you to ensure a top-level document does not share a browsing context group with cross-origin documents.</a:t>
            </a:r>
            <a:br>
              <a:rPr lang="nl">
                <a:solidFill>
                  <a:schemeClr val="dk1"/>
                </a:solidFill>
              </a:rPr>
            </a:br>
            <a:endParaRPr>
              <a:solidFill>
                <a:schemeClr val="dk1"/>
              </a:solidFill>
            </a:endParaRPr>
          </a:p>
          <a:p>
            <a:pPr indent="-298450" lvl="0" marL="457200" rtl="0" algn="l">
              <a:spcBef>
                <a:spcPts val="0"/>
              </a:spcBef>
              <a:spcAft>
                <a:spcPts val="0"/>
              </a:spcAft>
              <a:buClr>
                <a:schemeClr val="dk1"/>
              </a:buClr>
              <a:buSzPts val="1100"/>
              <a:buAutoNum type="arabicPeriod"/>
            </a:pPr>
            <a:r>
              <a:rPr lang="nl">
                <a:solidFill>
                  <a:schemeClr val="dk1"/>
                </a:solidFill>
              </a:rPr>
              <a:t>The HTTP Cross-Origin-Embedder-Policy (COEP) response header prevents a document from loading any cross-origin resources that don't explicitly grant the document permission (using CORP or CORS).</a:t>
            </a:r>
            <a:br>
              <a:rPr lang="nl">
                <a:solidFill>
                  <a:schemeClr val="dk1"/>
                </a:solidFill>
              </a:rPr>
            </a:br>
            <a:endParaRPr>
              <a:solidFill>
                <a:schemeClr val="dk1"/>
              </a:solidFill>
            </a:endParaRPr>
          </a:p>
          <a:p>
            <a:pPr indent="-298450" lvl="0" marL="457200" rtl="0" algn="l">
              <a:spcBef>
                <a:spcPts val="0"/>
              </a:spcBef>
              <a:spcAft>
                <a:spcPts val="0"/>
              </a:spcAft>
              <a:buClr>
                <a:schemeClr val="dk1"/>
              </a:buClr>
              <a:buSzPts val="1100"/>
              <a:buAutoNum type="arabicPeriod"/>
            </a:pPr>
            <a:r>
              <a:rPr lang="nl">
                <a:solidFill>
                  <a:schemeClr val="dk1"/>
                </a:solidFill>
              </a:rPr>
              <a:t>The Cross-Origin-Resource-Policy (CORP) header allows you to control the set of origins that are empowered to include a resource. It is a robust defense against attacks like Spectre, as it allows browsers to block a given response before it enters an attacker's process.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e1b147744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e1b147744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e1b147744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e1b147744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df8c9c7b7d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df8c9c7b7d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cb372cd3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cb372cd3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df8c9c7b7d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df8c9c7b7d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df8c9c7b7d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df8c9c7b7d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Dit probleem doet zich voor </a:t>
            </a:r>
            <a:r>
              <a:rPr lang="nl"/>
              <a:t>wanneer </a:t>
            </a:r>
            <a:r>
              <a:rPr lang="nl"/>
              <a:t>beveiliging niet goed overwogen is tijdens de ontwerpfase van ontwikkeling, of het over het algemeen het missen of het hebben van een ineffectief design. In tegenstelling tot andere kwetsbaarheden die vaak het gevolg zijn van codeerfouten, gaat het bij Insecure Design om ontbrekende </a:t>
            </a:r>
            <a:r>
              <a:rPr lang="nl"/>
              <a:t>of ineffectieve onderdelen. Natuurlijk 9 van de 10 keer ook code, maargoed.</a:t>
            </a:r>
            <a:endParaRPr/>
          </a:p>
          <a:p>
            <a:pPr indent="0" lvl="0" marL="0" rtl="0" algn="l">
              <a:spcBef>
                <a:spcPts val="0"/>
              </a:spcBef>
              <a:spcAft>
                <a:spcPts val="0"/>
              </a:spcAft>
              <a:buNone/>
            </a:pPr>
            <a:r>
              <a:rPr lang="nl"/>
              <a:t>Hoewel het niet het beginpunt is van alle andere owasp top-10 problemen, kan het niet goed toepassen van secure design tot veel andere owasp problemen lijden.</a:t>
            </a:r>
            <a:endParaRPr/>
          </a:p>
          <a:p>
            <a:pPr indent="0" lvl="0" marL="0" rtl="0" algn="l">
              <a:spcBef>
                <a:spcPts val="0"/>
              </a:spcBef>
              <a:spcAft>
                <a:spcPts val="0"/>
              </a:spcAft>
              <a:buNone/>
            </a:pPr>
            <a:r>
              <a:rPr lang="nl"/>
              <a:t>Er is een verschil tussen Insecure Design en Insecure Implementatie. Design flaws en implementatie defects hebben allebei verschillende hoofdoorzaken.</a:t>
            </a:r>
            <a:endParaRPr/>
          </a:p>
          <a:p>
            <a:pPr indent="0" lvl="0" marL="0" rtl="0" algn="l">
              <a:spcBef>
                <a:spcPts val="0"/>
              </a:spcBef>
              <a:spcAft>
                <a:spcPts val="0"/>
              </a:spcAft>
              <a:buNone/>
            </a:pPr>
            <a:r>
              <a:rPr lang="nl"/>
              <a:t>Een Secure Design kan nog steeds kapotte implementaties hebben die ge-exploit kunnen worden &amp; een Insecure Design kan niet worden opgelost door een perfecte implementatie van code.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nl">
                <a:solidFill>
                  <a:schemeClr val="dk1"/>
                </a:solidFill>
              </a:rPr>
              <a:t>Insecure design komt er eigenlijk op neer dat je bij je ontwerpfase stil moet staan bij alles wat je denkt te gaan willen realiseren. Wat wil je maken, wat voor risico’s kunnen hier aan zitten en hoe passen we dit meteen goed toe zodat we de gevaarlijke security gevolgen kunnen voorkomen zodat het niet kan lijden tot andere grote gevolgen.</a:t>
            </a:r>
            <a:endParaRPr>
              <a:solidFill>
                <a:schemeClr val="dk1"/>
              </a:solidFill>
            </a:endParaRPr>
          </a:p>
          <a:p>
            <a:pPr indent="0" lvl="0" marL="0" rtl="0" algn="l">
              <a:spcBef>
                <a:spcPts val="0"/>
              </a:spcBef>
              <a:spcAft>
                <a:spcPts val="0"/>
              </a:spcAft>
              <a:buClr>
                <a:schemeClr val="dk1"/>
              </a:buClr>
              <a:buSzPts val="1100"/>
              <a:buFont typeface="Arial"/>
              <a:buNone/>
            </a:pPr>
            <a:r>
              <a:rPr lang="nl">
                <a:solidFill>
                  <a:schemeClr val="dk1"/>
                </a:solidFill>
              </a:rPr>
              <a:t>Natuurlijk geldt dit ook voor tijdens de ontwikkeling van een project. Er worden altijd nieuwe dingen verzonnen of bijgevoegd en daar moet je gewoon altijd stil bij staan.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e118cdbb7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e118cdbb7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df8c9c7b7d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df8c9c7b7d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Onder andere kijken naar:</a:t>
            </a:r>
            <a:endParaRPr/>
          </a:p>
          <a:p>
            <a:pPr indent="0" lvl="0" marL="0" rtl="0" algn="l">
              <a:spcBef>
                <a:spcPts val="0"/>
              </a:spcBef>
              <a:spcAft>
                <a:spcPts val="0"/>
              </a:spcAft>
              <a:buNone/>
            </a:pPr>
            <a:r>
              <a:rPr lang="nl" u="sng">
                <a:solidFill>
                  <a:schemeClr val="hlink"/>
                </a:solidFill>
                <a:hlinkClick r:id="rId2"/>
              </a:rPr>
              <a:t>https://owasp.org/Top10/A04_2021-Insecure_Design/#list-of-mapped-cwes</a:t>
            </a:r>
            <a:r>
              <a:rPr lang="nl"/>
              <a:t> </a:t>
            </a:r>
            <a:endParaRPr/>
          </a:p>
          <a:p>
            <a:pPr indent="0" lvl="0" marL="0" rtl="0" algn="l">
              <a:spcBef>
                <a:spcPts val="0"/>
              </a:spcBef>
              <a:spcAft>
                <a:spcPts val="0"/>
              </a:spcAft>
              <a:buNone/>
            </a:pPr>
            <a:r>
              <a:rPr lang="nl" u="sng">
                <a:solidFill>
                  <a:schemeClr val="hlink"/>
                </a:solidFill>
                <a:hlinkClick r:id="rId3"/>
              </a:rPr>
              <a:t>https://hadrian.io/blog/understanding-insecure-design-a-deep-dive</a:t>
            </a:r>
            <a:r>
              <a:rPr lang="nl"/>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e118cdbb7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e118cdbb7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
                <a:solidFill>
                  <a:schemeClr val="dk1"/>
                </a:solidFill>
              </a:rPr>
              <a:t>Onder andere kijken naar:</a:t>
            </a:r>
            <a:endParaRPr>
              <a:solidFill>
                <a:schemeClr val="dk1"/>
              </a:solidFill>
            </a:endParaRPr>
          </a:p>
          <a:p>
            <a:pPr indent="0" lvl="0" marL="0" rtl="0" algn="l">
              <a:spcBef>
                <a:spcPts val="0"/>
              </a:spcBef>
              <a:spcAft>
                <a:spcPts val="0"/>
              </a:spcAft>
              <a:buClr>
                <a:schemeClr val="dk1"/>
              </a:buClr>
              <a:buSzPts val="1100"/>
              <a:buFont typeface="Arial"/>
              <a:buNone/>
            </a:pPr>
            <a:r>
              <a:rPr lang="nl" u="sng">
                <a:solidFill>
                  <a:schemeClr val="hlink"/>
                </a:solidFill>
                <a:hlinkClick r:id="rId2"/>
              </a:rPr>
              <a:t>https://owasp.org/Top10/A04_2021-Insecure_Design/#list-of-mapped-cwes</a:t>
            </a:r>
            <a:r>
              <a:rPr lang="nl">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nl" u="sng">
                <a:solidFill>
                  <a:schemeClr val="hlink"/>
                </a:solidFill>
                <a:hlinkClick r:id="rId3"/>
              </a:rPr>
              <a:t>https://hadrian.io/blog/understanding-insecure-design-a-deep-dive</a:t>
            </a:r>
            <a:r>
              <a:rPr lang="nl">
                <a:solidFill>
                  <a:schemeClr val="dk1"/>
                </a:solidFill>
              </a:rPr>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dfe100700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dfe100700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 u="sng">
                <a:solidFill>
                  <a:schemeClr val="hlink"/>
                </a:solidFill>
                <a:hlinkClick r:id="rId2"/>
              </a:rPr>
              <a:t>https://owasp.org/Top10/A04_2021-Insecure_Design/#how-to-prevent</a:t>
            </a:r>
            <a:r>
              <a:rPr lang="nl">
                <a:solidFill>
                  <a:schemeClr val="dk1"/>
                </a:solidFill>
              </a:rPr>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df8c9c7b7d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df8c9c7b7d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1200" u="sng">
                <a:solidFill>
                  <a:schemeClr val="hlink"/>
                </a:solidFill>
                <a:hlinkClick r:id="rId2"/>
              </a:rPr>
              <a:t>https://www.horangi.com/blog/real-life-examples-of-web-vulnerabilities</a:t>
            </a:r>
            <a:endParaRPr>
              <a:solidFill>
                <a:schemeClr val="dk1"/>
              </a:solidFill>
            </a:endParaRPr>
          </a:p>
          <a:p>
            <a:pPr indent="0" lvl="0" marL="0" rtl="0" algn="l">
              <a:spcBef>
                <a:spcPts val="0"/>
              </a:spcBef>
              <a:spcAft>
                <a:spcPts val="0"/>
              </a:spcAft>
              <a:buClr>
                <a:schemeClr val="dk1"/>
              </a:buClr>
              <a:buSzPts val="1100"/>
              <a:buFont typeface="Arial"/>
              <a:buNone/>
            </a:pPr>
            <a:r>
              <a:rPr lang="nl">
                <a:solidFill>
                  <a:schemeClr val="dk1"/>
                </a:solidFill>
              </a:rPr>
              <a:t>Een voorbeeld uit het echte werkveld is er een die niet perse gekoppeld staat aan een organisatie. Het probleem bestaat al een langere tijd &amp; is ook nog redelijk actueel, maar is vooral booming geworden tijdens Covid-tijd en heeft vooral de online webshops, maar ook de gebruikers daarvan erg belemmerd. </a:t>
            </a:r>
            <a:endParaRPr>
              <a:solidFill>
                <a:schemeClr val="dk1"/>
              </a:solidFill>
            </a:endParaRPr>
          </a:p>
          <a:p>
            <a:pPr indent="0" lvl="0" marL="0" rtl="0" algn="l">
              <a:spcBef>
                <a:spcPts val="0"/>
              </a:spcBef>
              <a:spcAft>
                <a:spcPts val="0"/>
              </a:spcAft>
              <a:buNone/>
            </a:pPr>
            <a:r>
              <a:rPr lang="nl">
                <a:solidFill>
                  <a:schemeClr val="dk1"/>
                </a:solidFill>
              </a:rPr>
              <a:t>Iedereen zat natuurlijk thuis, of zat op een of andere manier hieraan vastgebonden. Dus mensen gingen opeens veel meer online winkelen. Niemand had natuurlijk zien aankomen dat we opeens met ons allen een lange tijd thuis vast zouden zitten, ook de webshops natuurlijk niet. Sites hebben zichzelf hierop natuurlijk erg op moeten aanpassen.</a:t>
            </a:r>
            <a:endParaRPr>
              <a:solidFill>
                <a:schemeClr val="dk1"/>
              </a:solidFill>
            </a:endParaRPr>
          </a:p>
          <a:p>
            <a:pPr indent="0" lvl="0" marL="0" rtl="0" algn="l">
              <a:spcBef>
                <a:spcPts val="0"/>
              </a:spcBef>
              <a:spcAft>
                <a:spcPts val="0"/>
              </a:spcAft>
              <a:buClr>
                <a:schemeClr val="dk1"/>
              </a:buClr>
              <a:buSzPts val="1100"/>
              <a:buFont typeface="Arial"/>
              <a:buNone/>
            </a:pPr>
            <a:r>
              <a:rPr lang="nl">
                <a:solidFill>
                  <a:schemeClr val="dk1"/>
                </a:solidFill>
              </a:rPr>
              <a:t>Natuurlijk moet de site dus nu meer gebruikers aankunnen. Er zijn meer mensen die dingen kopen, dus je moet anders/beter omgaan met hoe je voorraden &amp; verkoop behandeld. Het is dus echt veel meer dan alleen je resources uitbreiden, maar er moet opeens aan veel meer gedacht worden.</a:t>
            </a:r>
            <a:endParaRPr>
              <a:solidFill>
                <a:schemeClr val="dk1"/>
              </a:solidFill>
            </a:endParaRPr>
          </a:p>
          <a:p>
            <a:pPr indent="0" lvl="0" marL="0" rtl="0" algn="l">
              <a:spcBef>
                <a:spcPts val="0"/>
              </a:spcBef>
              <a:spcAft>
                <a:spcPts val="0"/>
              </a:spcAft>
              <a:buNone/>
            </a:pPr>
            <a:r>
              <a:rPr lang="nl"/>
              <a:t>Gelukkig was dit nog geeneens het grootste probleem wat dit met zich meebracht, maar ook was dit een erg spontaan probleem, een probleem waar je geen ‘design’ voor had kunnen toepassen. Maar waarom we het hier kort over hebben, is omdat het alle genoemde een ander bestaand probleem voor webshops nog veel groter heeft gemaakt, omdat het steeds meer gedaan werd. En hier is als webshop zijnde van te voren zeker wat voor te doen….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heatsheetseries.owasp.org/cheatsheets/HTTP_Headers_Cheat_Sheet.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Response Headers &amp; Insecure </a:t>
            </a:r>
            <a:r>
              <a:rPr lang="nl"/>
              <a:t>Design</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Max van Oostwaard, Jorian Roelofsen, Mitchel Fleury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Scalpers &amp; Bots</a:t>
            </a:r>
            <a:endParaRPr/>
          </a:p>
        </p:txBody>
      </p:sp>
      <p:sp>
        <p:nvSpPr>
          <p:cNvPr id="149" name="Google Shape;149;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Zoveel mogelijk voorraad verkrijgen van een product</a:t>
            </a:r>
            <a:endParaRPr/>
          </a:p>
          <a:p>
            <a:pPr indent="-298450" lvl="1" marL="914400" rtl="0" algn="l">
              <a:spcBef>
                <a:spcPts val="0"/>
              </a:spcBef>
              <a:spcAft>
                <a:spcPts val="0"/>
              </a:spcAft>
              <a:buSzPts val="1100"/>
              <a:buChar char="-"/>
            </a:pPr>
            <a:r>
              <a:rPr lang="nl"/>
              <a:t>D</a:t>
            </a:r>
            <a:r>
              <a:rPr lang="nl"/>
              <a:t>oor middel</a:t>
            </a:r>
            <a:r>
              <a:rPr lang="nl"/>
              <a:t> van bots</a:t>
            </a:r>
            <a:endParaRPr/>
          </a:p>
          <a:p>
            <a:pPr indent="-298450" lvl="1" marL="914400" rtl="0" algn="l">
              <a:spcBef>
                <a:spcPts val="0"/>
              </a:spcBef>
              <a:spcAft>
                <a:spcPts val="0"/>
              </a:spcAft>
              <a:buSzPts val="1100"/>
              <a:buChar char="-"/>
            </a:pPr>
            <a:r>
              <a:rPr lang="nl"/>
              <a:t>Doorgaan tot je niet meer kan</a:t>
            </a:r>
            <a:endParaRPr/>
          </a:p>
          <a:p>
            <a:pPr indent="-311150" lvl="0" marL="457200" rtl="0" algn="l">
              <a:spcBef>
                <a:spcPts val="0"/>
              </a:spcBef>
              <a:spcAft>
                <a:spcPts val="0"/>
              </a:spcAft>
              <a:buSzPts val="1300"/>
              <a:buChar char="-"/>
            </a:pPr>
            <a:r>
              <a:rPr lang="nl"/>
              <a:t>Verkopen ver boven de marktwaarde voor eigen profijt</a:t>
            </a:r>
            <a:endParaRPr/>
          </a:p>
        </p:txBody>
      </p:sp>
      <p:pic>
        <p:nvPicPr>
          <p:cNvPr id="150" name="Google Shape;150;p22"/>
          <p:cNvPicPr preferRelativeResize="0"/>
          <p:nvPr/>
        </p:nvPicPr>
        <p:blipFill>
          <a:blip r:embed="rId3">
            <a:alphaModFix/>
          </a:blip>
          <a:stretch>
            <a:fillRect/>
          </a:stretch>
        </p:blipFill>
        <p:spPr>
          <a:xfrm>
            <a:off x="3" y="2078876"/>
            <a:ext cx="5448221" cy="3064624"/>
          </a:xfrm>
          <a:prstGeom prst="rect">
            <a:avLst/>
          </a:prstGeom>
          <a:noFill/>
          <a:ln>
            <a:noFill/>
          </a:ln>
        </p:spPr>
      </p:pic>
      <p:pic>
        <p:nvPicPr>
          <p:cNvPr id="151" name="Google Shape;151;p22"/>
          <p:cNvPicPr preferRelativeResize="0"/>
          <p:nvPr/>
        </p:nvPicPr>
        <p:blipFill>
          <a:blip r:embed="rId4">
            <a:alphaModFix/>
          </a:blip>
          <a:stretch>
            <a:fillRect/>
          </a:stretch>
        </p:blipFill>
        <p:spPr>
          <a:xfrm>
            <a:off x="4672777" y="1297000"/>
            <a:ext cx="4471223" cy="3824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Scalpers &amp; Bots</a:t>
            </a:r>
            <a:endParaRPr/>
          </a:p>
        </p:txBody>
      </p:sp>
      <p:sp>
        <p:nvSpPr>
          <p:cNvPr id="157" name="Google Shape;157;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8" name="Google Shape;158;p23"/>
          <p:cNvPicPr preferRelativeResize="0"/>
          <p:nvPr/>
        </p:nvPicPr>
        <p:blipFill>
          <a:blip r:embed="rId3">
            <a:alphaModFix/>
          </a:blip>
          <a:stretch>
            <a:fillRect/>
          </a:stretch>
        </p:blipFill>
        <p:spPr>
          <a:xfrm>
            <a:off x="0" y="1919775"/>
            <a:ext cx="5740899" cy="3229250"/>
          </a:xfrm>
          <a:prstGeom prst="rect">
            <a:avLst/>
          </a:prstGeom>
          <a:noFill/>
          <a:ln>
            <a:noFill/>
          </a:ln>
        </p:spPr>
      </p:pic>
      <p:pic>
        <p:nvPicPr>
          <p:cNvPr id="159" name="Google Shape;159;p23"/>
          <p:cNvPicPr preferRelativeResize="0"/>
          <p:nvPr/>
        </p:nvPicPr>
        <p:blipFill rotWithShape="1">
          <a:blip r:embed="rId4">
            <a:alphaModFix/>
          </a:blip>
          <a:srcRect b="0" l="24630" r="0" t="0"/>
          <a:stretch/>
        </p:blipFill>
        <p:spPr>
          <a:xfrm>
            <a:off x="6963415" y="0"/>
            <a:ext cx="2180575"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Response Headers</a:t>
            </a:r>
            <a:endParaRPr/>
          </a:p>
        </p:txBody>
      </p:sp>
      <p:sp>
        <p:nvSpPr>
          <p:cNvPr id="165" name="Google Shape;165;p24"/>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66" name="Google Shape;166;p24"/>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Belangrijkste onderdelen van response header</a:t>
            </a:r>
            <a:endParaRPr/>
          </a:p>
          <a:p>
            <a:pPr indent="-311150" lvl="0" marL="457200" rtl="0" algn="l">
              <a:spcBef>
                <a:spcPts val="0"/>
              </a:spcBef>
              <a:spcAft>
                <a:spcPts val="0"/>
              </a:spcAft>
              <a:buSzPts val="1300"/>
              <a:buChar char="-"/>
            </a:pPr>
            <a:r>
              <a:rPr lang="nl"/>
              <a:t>CORS/Cross-Origin (relevant voor onder andere casus)</a:t>
            </a:r>
            <a:endParaRPr/>
          </a:p>
          <a:p>
            <a:pPr indent="-311150" lvl="0" marL="457200" rtl="0" algn="l">
              <a:spcBef>
                <a:spcPts val="0"/>
              </a:spcBef>
              <a:spcAft>
                <a:spcPts val="0"/>
              </a:spcAft>
              <a:buSzPts val="1300"/>
              <a:buChar char="-"/>
            </a:pPr>
            <a:r>
              <a:rPr lang="nl"/>
              <a:t>Hoe kan je ze inzien? (network tab of postman)</a:t>
            </a:r>
            <a:endParaRPr/>
          </a:p>
          <a:p>
            <a:pPr indent="-311150" lvl="0" marL="457200" rtl="0" algn="l">
              <a:spcBef>
                <a:spcPts val="0"/>
              </a:spcBef>
              <a:spcAft>
                <a:spcPts val="0"/>
              </a:spcAft>
              <a:buSzPts val="1300"/>
              <a:buChar char="-"/>
            </a:pPr>
            <a:r>
              <a:rPr lang="nl"/>
              <a:t>DEMO zap errors in casus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ph type="title"/>
          </p:nvPr>
        </p:nvSpPr>
        <p:spPr>
          <a:xfrm>
            <a:off x="730000" y="1318650"/>
            <a:ext cx="39108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Belangerijke Headers</a:t>
            </a:r>
            <a:endParaRPr/>
          </a:p>
        </p:txBody>
      </p:sp>
      <p:sp>
        <p:nvSpPr>
          <p:cNvPr id="172" name="Google Shape;172;p25"/>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73" name="Google Shape;173;p25"/>
          <p:cNvSpPr txBox="1"/>
          <p:nvPr>
            <p:ph idx="2" type="body"/>
          </p:nvPr>
        </p:nvSpPr>
        <p:spPr>
          <a:xfrm>
            <a:off x="4637825" y="1352625"/>
            <a:ext cx="3910800" cy="30255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AutoNum type="arabicPeriod"/>
            </a:pPr>
            <a:r>
              <a:rPr lang="nl"/>
              <a:t>X-Frame-Options: </a:t>
            </a:r>
            <a:r>
              <a:rPr lang="nl" sz="1000">
                <a:solidFill>
                  <a:srgbClr val="36464E"/>
                </a:solidFill>
                <a:highlight>
                  <a:srgbClr val="F5F5F5"/>
                </a:highlight>
                <a:latin typeface="Roboto Mono"/>
                <a:ea typeface="Roboto Mono"/>
                <a:cs typeface="Roboto Mono"/>
                <a:sym typeface="Roboto Mono"/>
              </a:rPr>
              <a:t>X-Frame-Options: DENY</a:t>
            </a:r>
            <a:endParaRPr/>
          </a:p>
          <a:p>
            <a:pPr indent="-311150" lvl="0" marL="457200" rtl="0" algn="l">
              <a:spcBef>
                <a:spcPts val="0"/>
              </a:spcBef>
              <a:spcAft>
                <a:spcPts val="0"/>
              </a:spcAft>
              <a:buSzPts val="1300"/>
              <a:buAutoNum type="arabicPeriod"/>
            </a:pPr>
            <a:r>
              <a:rPr lang="nl"/>
              <a:t>X-Content-Type-Options: </a:t>
            </a:r>
            <a:r>
              <a:rPr lang="nl" sz="1000">
                <a:solidFill>
                  <a:srgbClr val="36464E"/>
                </a:solidFill>
                <a:highlight>
                  <a:srgbClr val="F5F5F5"/>
                </a:highlight>
                <a:latin typeface="Roboto Mono"/>
                <a:ea typeface="Roboto Mono"/>
                <a:cs typeface="Roboto Mono"/>
                <a:sym typeface="Roboto Mono"/>
              </a:rPr>
              <a:t>X-Content-Type-Options: nosniff</a:t>
            </a:r>
            <a:endParaRPr/>
          </a:p>
          <a:p>
            <a:pPr indent="-311150" lvl="0" marL="457200" rtl="0" algn="l">
              <a:spcBef>
                <a:spcPts val="0"/>
              </a:spcBef>
              <a:spcAft>
                <a:spcPts val="0"/>
              </a:spcAft>
              <a:buSzPts val="1300"/>
              <a:buAutoNum type="arabicPeriod"/>
            </a:pPr>
            <a:r>
              <a:rPr lang="nl"/>
              <a:t>Referrer-Policy: </a:t>
            </a:r>
            <a:r>
              <a:rPr lang="nl" sz="1000">
                <a:solidFill>
                  <a:srgbClr val="36464E"/>
                </a:solidFill>
                <a:highlight>
                  <a:srgbClr val="F5F5F5"/>
                </a:highlight>
                <a:latin typeface="Roboto Mono"/>
                <a:ea typeface="Roboto Mono"/>
                <a:cs typeface="Roboto Mono"/>
                <a:sym typeface="Roboto Mono"/>
              </a:rPr>
              <a:t>Referrer-Policy: strict-origin-when-cross-origin</a:t>
            </a:r>
            <a:endParaRPr/>
          </a:p>
          <a:p>
            <a:pPr indent="-311150" lvl="0" marL="457200" rtl="0" algn="l">
              <a:spcBef>
                <a:spcPts val="0"/>
              </a:spcBef>
              <a:spcAft>
                <a:spcPts val="0"/>
              </a:spcAft>
              <a:buSzPts val="1300"/>
              <a:buAutoNum type="arabicPeriod"/>
            </a:pPr>
            <a:r>
              <a:rPr lang="nl"/>
              <a:t>Content-Type: (set the correct type)</a:t>
            </a:r>
            <a:endParaRPr/>
          </a:p>
          <a:p>
            <a:pPr indent="-311150" lvl="0" marL="457200" rtl="0" algn="l">
              <a:spcBef>
                <a:spcPts val="0"/>
              </a:spcBef>
              <a:spcAft>
                <a:spcPts val="0"/>
              </a:spcAft>
              <a:buSzPts val="1300"/>
              <a:buAutoNum type="arabicPeriod"/>
            </a:pPr>
            <a:r>
              <a:rPr lang="nl"/>
              <a:t>Set-Cookie</a:t>
            </a:r>
            <a:endParaRPr/>
          </a:p>
          <a:p>
            <a:pPr indent="-311150" lvl="0" marL="457200" rtl="0" algn="l">
              <a:spcBef>
                <a:spcPts val="0"/>
              </a:spcBef>
              <a:spcAft>
                <a:spcPts val="0"/>
              </a:spcAft>
              <a:buSzPts val="1300"/>
              <a:buAutoNum type="arabicPeriod"/>
            </a:pPr>
            <a:r>
              <a:rPr lang="nl"/>
              <a:t>Strict-Transport-Security (HSTS): </a:t>
            </a:r>
            <a:r>
              <a:rPr lang="nl" sz="1000">
                <a:solidFill>
                  <a:srgbClr val="36464E"/>
                </a:solidFill>
                <a:highlight>
                  <a:srgbClr val="F5F5F5"/>
                </a:highlight>
                <a:latin typeface="Roboto Mono"/>
                <a:ea typeface="Roboto Mono"/>
                <a:cs typeface="Roboto Mono"/>
                <a:sym typeface="Roboto Mono"/>
              </a:rPr>
              <a:t>Strict-Transport-Security: max-age=63072000; includeSubDomains; preload</a:t>
            </a:r>
            <a:endParaRPr/>
          </a:p>
          <a:p>
            <a:pPr indent="-311150" lvl="0" marL="457200" rtl="0" algn="l">
              <a:spcBef>
                <a:spcPts val="0"/>
              </a:spcBef>
              <a:spcAft>
                <a:spcPts val="0"/>
              </a:spcAft>
              <a:buSzPts val="1300"/>
              <a:buAutoNum type="arabicPeriod"/>
            </a:pPr>
            <a:r>
              <a:rPr lang="nl"/>
              <a:t>Permissions-Policy (formerly Feature-Policy): </a:t>
            </a:r>
            <a:r>
              <a:rPr lang="nl" sz="1000">
                <a:solidFill>
                  <a:srgbClr val="36464E"/>
                </a:solidFill>
                <a:highlight>
                  <a:srgbClr val="F5F5F5"/>
                </a:highlight>
                <a:latin typeface="Roboto Mono"/>
                <a:ea typeface="Roboto Mono"/>
                <a:cs typeface="Roboto Mono"/>
                <a:sym typeface="Roboto Mono"/>
              </a:rPr>
              <a:t>Permissions-Policy: geolocation=(), camera=(), microphone=() (disables all these permissions)</a:t>
            </a:r>
            <a:endParaRPr/>
          </a:p>
        </p:txBody>
      </p:sp>
      <p:sp>
        <p:nvSpPr>
          <p:cNvPr id="174" name="Google Shape;174;p25"/>
          <p:cNvSpPr txBox="1"/>
          <p:nvPr/>
        </p:nvSpPr>
        <p:spPr>
          <a:xfrm>
            <a:off x="0" y="4789500"/>
            <a:ext cx="9144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100" u="sng">
                <a:solidFill>
                  <a:schemeClr val="hlink"/>
                </a:solidFill>
                <a:hlinkClick r:id="rId3"/>
              </a:rPr>
              <a:t>https://cheatsheetseries.owasp.org/cheatsheets/HTTP_Headers_Cheat_Sheet.html</a:t>
            </a:r>
            <a:r>
              <a:rPr lang="nl" sz="1100"/>
              <a:t> </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CORS</a:t>
            </a:r>
            <a:endParaRPr/>
          </a:p>
        </p:txBody>
      </p:sp>
      <p:sp>
        <p:nvSpPr>
          <p:cNvPr id="180" name="Google Shape;180;p26"/>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81" name="Google Shape;181;p26"/>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Access-Control-Allow-Origin</a:t>
            </a:r>
            <a:endParaRPr/>
          </a:p>
          <a:p>
            <a:pPr indent="-311150" lvl="0" marL="457200" rtl="0" algn="l">
              <a:spcBef>
                <a:spcPts val="0"/>
              </a:spcBef>
              <a:spcAft>
                <a:spcPts val="0"/>
              </a:spcAft>
              <a:buSzPts val="1300"/>
              <a:buChar char="●"/>
            </a:pPr>
            <a:r>
              <a:rPr lang="nl"/>
              <a:t>Cross-Origin-Opener-Policy (COOP)</a:t>
            </a:r>
            <a:endParaRPr/>
          </a:p>
          <a:p>
            <a:pPr indent="-311150" lvl="0" marL="457200" rtl="0" algn="l">
              <a:spcBef>
                <a:spcPts val="0"/>
              </a:spcBef>
              <a:spcAft>
                <a:spcPts val="0"/>
              </a:spcAft>
              <a:buSzPts val="1300"/>
              <a:buChar char="●"/>
            </a:pPr>
            <a:r>
              <a:rPr lang="nl"/>
              <a:t>Cross-Origin-Embedder-Policy (COEP)</a:t>
            </a:r>
            <a:endParaRPr/>
          </a:p>
          <a:p>
            <a:pPr indent="-311150" lvl="0" marL="457200" rtl="0" algn="l">
              <a:spcBef>
                <a:spcPts val="0"/>
              </a:spcBef>
              <a:spcAft>
                <a:spcPts val="0"/>
              </a:spcAft>
              <a:buSzPts val="1300"/>
              <a:buChar char="●"/>
            </a:pPr>
            <a:r>
              <a:rPr lang="nl"/>
              <a:t>Cross-Origin-Resource-Policy (CORP)</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730000" y="1318650"/>
            <a:ext cx="44442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Inzien Response Headers</a:t>
            </a:r>
            <a:endParaRPr/>
          </a:p>
        </p:txBody>
      </p:sp>
      <p:sp>
        <p:nvSpPr>
          <p:cNvPr id="187" name="Google Shape;187;p27"/>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88" name="Google Shape;188;p27"/>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9" name="Google Shape;189;p27"/>
          <p:cNvPicPr preferRelativeResize="0"/>
          <p:nvPr/>
        </p:nvPicPr>
        <p:blipFill>
          <a:blip r:embed="rId3">
            <a:alphaModFix/>
          </a:blip>
          <a:stretch>
            <a:fillRect/>
          </a:stretch>
        </p:blipFill>
        <p:spPr>
          <a:xfrm>
            <a:off x="381402" y="1872525"/>
            <a:ext cx="4348300" cy="2940475"/>
          </a:xfrm>
          <a:prstGeom prst="rect">
            <a:avLst/>
          </a:prstGeom>
          <a:noFill/>
          <a:ln>
            <a:noFill/>
          </a:ln>
        </p:spPr>
      </p:pic>
      <p:pic>
        <p:nvPicPr>
          <p:cNvPr id="190" name="Google Shape;190;p27"/>
          <p:cNvPicPr preferRelativeResize="0"/>
          <p:nvPr/>
        </p:nvPicPr>
        <p:blipFill>
          <a:blip r:embed="rId4">
            <a:alphaModFix/>
          </a:blip>
          <a:stretch>
            <a:fillRect/>
          </a:stretch>
        </p:blipFill>
        <p:spPr>
          <a:xfrm>
            <a:off x="5047502" y="1771306"/>
            <a:ext cx="3843850" cy="314291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DEMO zap</a:t>
            </a:r>
            <a:endParaRPr/>
          </a:p>
        </p:txBody>
      </p:sp>
      <p:sp>
        <p:nvSpPr>
          <p:cNvPr id="196" name="Google Shape;196;p28"/>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97" name="Google Shape;197;p28"/>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8" name="Google Shape;198;p28"/>
          <p:cNvPicPr preferRelativeResize="0"/>
          <p:nvPr/>
        </p:nvPicPr>
        <p:blipFill>
          <a:blip r:embed="rId3">
            <a:alphaModFix/>
          </a:blip>
          <a:stretch>
            <a:fillRect/>
          </a:stretch>
        </p:blipFill>
        <p:spPr>
          <a:xfrm>
            <a:off x="5231226" y="3226325"/>
            <a:ext cx="3260402" cy="1265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Workshop</a:t>
            </a:r>
            <a:endParaRPr/>
          </a:p>
        </p:txBody>
      </p:sp>
      <p:sp>
        <p:nvSpPr>
          <p:cNvPr id="204" name="Google Shape;204;p2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05" name="Google Shape;205;p2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Insecure design in frontend (en eventueel backend)</a:t>
            </a:r>
            <a:endParaRPr/>
          </a:p>
          <a:p>
            <a:pPr indent="-311150" lvl="0" marL="457200" rtl="0" algn="l">
              <a:spcBef>
                <a:spcPts val="0"/>
              </a:spcBef>
              <a:spcAft>
                <a:spcPts val="0"/>
              </a:spcAft>
              <a:buSzPts val="1300"/>
              <a:buChar char="-"/>
            </a:pPr>
            <a:r>
              <a:rPr lang="nl"/>
              <a:t>Response headers errors (vooral cors)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Inhoud</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Insecure Design</a:t>
            </a:r>
            <a:endParaRPr/>
          </a:p>
          <a:p>
            <a:pPr indent="-311150" lvl="0" marL="457200" rtl="0" algn="l">
              <a:spcBef>
                <a:spcPts val="0"/>
              </a:spcBef>
              <a:spcAft>
                <a:spcPts val="0"/>
              </a:spcAft>
              <a:buSzPts val="1300"/>
              <a:buChar char="-"/>
            </a:pPr>
            <a:r>
              <a:rPr lang="nl"/>
              <a:t>Response Headers</a:t>
            </a:r>
            <a:endParaRPr/>
          </a:p>
          <a:p>
            <a:pPr indent="-311150" lvl="0" marL="457200" rtl="0" algn="l">
              <a:spcBef>
                <a:spcPts val="0"/>
              </a:spcBef>
              <a:spcAft>
                <a:spcPts val="0"/>
              </a:spcAft>
              <a:buSzPts val="1300"/>
              <a:buChar char="-"/>
            </a:pPr>
            <a:r>
              <a:rPr lang="nl"/>
              <a:t>Workshop</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nl"/>
              <a:t>Insecure Design</a:t>
            </a:r>
            <a:endParaRPr/>
          </a:p>
        </p:txBody>
      </p:sp>
      <p:sp>
        <p:nvSpPr>
          <p:cNvPr id="99" name="Google Shape;99;p15"/>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00" name="Google Shape;100;p15"/>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Wat is het?</a:t>
            </a:r>
            <a:endParaRPr/>
          </a:p>
          <a:p>
            <a:pPr indent="-311150" lvl="0" marL="457200" rtl="0" algn="l">
              <a:spcBef>
                <a:spcPts val="0"/>
              </a:spcBef>
              <a:spcAft>
                <a:spcPts val="0"/>
              </a:spcAft>
              <a:buSzPts val="1300"/>
              <a:buChar char="-"/>
            </a:pPr>
            <a:r>
              <a:rPr lang="nl"/>
              <a:t>Waar moet je op letten?</a:t>
            </a:r>
            <a:endParaRPr/>
          </a:p>
          <a:p>
            <a:pPr indent="-311150" lvl="0" marL="457200" rtl="0" algn="l">
              <a:spcBef>
                <a:spcPts val="0"/>
              </a:spcBef>
              <a:spcAft>
                <a:spcPts val="0"/>
              </a:spcAft>
              <a:buSzPts val="1300"/>
              <a:buChar char="-"/>
            </a:pPr>
            <a:r>
              <a:rPr lang="nl"/>
              <a:t>Voorkomen</a:t>
            </a:r>
            <a:endParaRPr/>
          </a:p>
          <a:p>
            <a:pPr indent="-311150" lvl="0" marL="457200" rtl="0" algn="l">
              <a:spcBef>
                <a:spcPts val="0"/>
              </a:spcBef>
              <a:spcAft>
                <a:spcPts val="0"/>
              </a:spcAft>
              <a:buSzPts val="1300"/>
              <a:buChar char="-"/>
            </a:pPr>
            <a:r>
              <a:rPr lang="nl"/>
              <a:t>Probleem uit het werkveld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Wat is het?</a:t>
            </a:r>
            <a:endParaRPr/>
          </a:p>
        </p:txBody>
      </p:sp>
      <p:sp>
        <p:nvSpPr>
          <p:cNvPr id="106" name="Google Shape;106;p16"/>
          <p:cNvSpPr txBox="1"/>
          <p:nvPr>
            <p:ph idx="1" type="body"/>
          </p:nvPr>
        </p:nvSpPr>
        <p:spPr>
          <a:xfrm>
            <a:off x="729450" y="2078875"/>
            <a:ext cx="7688700" cy="22611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Arial"/>
              <a:buChar char="-"/>
            </a:pPr>
            <a:r>
              <a:rPr lang="nl">
                <a:latin typeface="Arial"/>
                <a:ea typeface="Arial"/>
                <a:cs typeface="Arial"/>
                <a:sym typeface="Arial"/>
              </a:rPr>
              <a:t>Tijdens ontwerpen niet goed nadenken over beveiliging</a:t>
            </a:r>
            <a:endParaRPr>
              <a:latin typeface="Arial"/>
              <a:ea typeface="Arial"/>
              <a:cs typeface="Arial"/>
              <a:sym typeface="Arial"/>
            </a:endParaRPr>
          </a:p>
          <a:p>
            <a:pPr indent="-311150" lvl="0" marL="457200" rtl="0" algn="l">
              <a:lnSpc>
                <a:spcPct val="100000"/>
              </a:lnSpc>
              <a:spcBef>
                <a:spcPts val="0"/>
              </a:spcBef>
              <a:spcAft>
                <a:spcPts val="0"/>
              </a:spcAft>
              <a:buSzPts val="1300"/>
              <a:buFont typeface="Arial"/>
              <a:buChar char="-"/>
            </a:pPr>
            <a:r>
              <a:rPr lang="nl">
                <a:latin typeface="Arial"/>
                <a:ea typeface="Arial"/>
                <a:cs typeface="Arial"/>
                <a:sym typeface="Arial"/>
              </a:rPr>
              <a:t>Insecure Design ≠ Insecure Implementatie</a:t>
            </a:r>
            <a:endParaRPr>
              <a:latin typeface="Arial"/>
              <a:ea typeface="Arial"/>
              <a:cs typeface="Arial"/>
              <a:sym typeface="Arial"/>
            </a:endParaRPr>
          </a:p>
        </p:txBody>
      </p:sp>
      <p:pic>
        <p:nvPicPr>
          <p:cNvPr id="107" name="Google Shape;107;p16"/>
          <p:cNvPicPr preferRelativeResize="0"/>
          <p:nvPr/>
        </p:nvPicPr>
        <p:blipFill>
          <a:blip r:embed="rId3">
            <a:alphaModFix/>
          </a:blip>
          <a:stretch>
            <a:fillRect/>
          </a:stretch>
        </p:blipFill>
        <p:spPr>
          <a:xfrm>
            <a:off x="729450" y="3024179"/>
            <a:ext cx="7688699" cy="211932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Vergelijking</a:t>
            </a:r>
            <a:endParaRPr/>
          </a:p>
        </p:txBody>
      </p:sp>
      <p:sp>
        <p:nvSpPr>
          <p:cNvPr id="113" name="Google Shape;113;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 name="Google Shape;114;p17"/>
          <p:cNvPicPr preferRelativeResize="0"/>
          <p:nvPr/>
        </p:nvPicPr>
        <p:blipFill>
          <a:blip r:embed="rId3">
            <a:alphaModFix/>
          </a:blip>
          <a:stretch>
            <a:fillRect/>
          </a:stretch>
        </p:blipFill>
        <p:spPr>
          <a:xfrm>
            <a:off x="729442" y="2078875"/>
            <a:ext cx="5107708" cy="3064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Waar moet je op letten?</a:t>
            </a:r>
            <a:endParaRPr/>
          </a:p>
        </p:txBody>
      </p:sp>
      <p:sp>
        <p:nvSpPr>
          <p:cNvPr id="120" name="Google Shape;120;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Wat kan een gebruiker doen?</a:t>
            </a:r>
            <a:endParaRPr/>
          </a:p>
          <a:p>
            <a:pPr indent="-311150" lvl="0" marL="457200" rtl="0" algn="l">
              <a:spcBef>
                <a:spcPts val="0"/>
              </a:spcBef>
              <a:spcAft>
                <a:spcPts val="0"/>
              </a:spcAft>
              <a:buSzPts val="1300"/>
              <a:buChar char="-"/>
            </a:pPr>
            <a:r>
              <a:rPr lang="nl"/>
              <a:t>Rechten &amp; Sessies (Niet alleen van gebruikers</a:t>
            </a:r>
            <a:r>
              <a:rPr lang="nl"/>
              <a:t>)</a:t>
            </a:r>
            <a:endParaRPr/>
          </a:p>
          <a:p>
            <a:pPr indent="-311150" lvl="0" marL="457200" rtl="0" algn="l">
              <a:spcBef>
                <a:spcPts val="0"/>
              </a:spcBef>
              <a:spcAft>
                <a:spcPts val="0"/>
              </a:spcAft>
              <a:buSzPts val="1300"/>
              <a:buChar char="-"/>
            </a:pPr>
            <a:r>
              <a:rPr lang="nl"/>
              <a:t>Gebruikte API’s</a:t>
            </a:r>
            <a:endParaRPr/>
          </a:p>
          <a:p>
            <a:pPr indent="-311150" lvl="0" marL="457200" rtl="0" algn="l">
              <a:spcBef>
                <a:spcPts val="0"/>
              </a:spcBef>
              <a:spcAft>
                <a:spcPts val="0"/>
              </a:spcAft>
              <a:buSzPts val="1300"/>
              <a:buChar char="-"/>
            </a:pPr>
            <a:r>
              <a:rPr lang="nl"/>
              <a:t>Packages</a:t>
            </a:r>
            <a:endParaRPr/>
          </a:p>
          <a:p>
            <a:pPr indent="-311150" lvl="0" marL="457200" rtl="0" algn="l">
              <a:spcBef>
                <a:spcPts val="0"/>
              </a:spcBef>
              <a:spcAft>
                <a:spcPts val="0"/>
              </a:spcAft>
              <a:buSzPts val="1300"/>
              <a:buChar char="-"/>
            </a:pPr>
            <a:r>
              <a:rPr lang="nl"/>
              <a:t>Encryptie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Impact</a:t>
            </a:r>
            <a:endParaRPr/>
          </a:p>
        </p:txBody>
      </p:sp>
      <p:sp>
        <p:nvSpPr>
          <p:cNvPr id="126" name="Google Shape;126;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Omzeilen van </a:t>
            </a:r>
            <a:r>
              <a:rPr lang="nl"/>
              <a:t>authenticatie</a:t>
            </a:r>
            <a:r>
              <a:rPr lang="nl"/>
              <a:t>/</a:t>
            </a:r>
            <a:r>
              <a:rPr lang="nl"/>
              <a:t>autorisatie</a:t>
            </a:r>
            <a:endParaRPr/>
          </a:p>
          <a:p>
            <a:pPr indent="-311150" lvl="0" marL="457200" rtl="0" algn="l">
              <a:spcBef>
                <a:spcPts val="0"/>
              </a:spcBef>
              <a:spcAft>
                <a:spcPts val="0"/>
              </a:spcAft>
              <a:buSzPts val="1300"/>
              <a:buChar char="-"/>
            </a:pPr>
            <a:r>
              <a:rPr lang="nl"/>
              <a:t>Manipuleren van URL’s (parameters)</a:t>
            </a:r>
            <a:endParaRPr/>
          </a:p>
          <a:p>
            <a:pPr indent="-311150" lvl="0" marL="457200" rtl="0" algn="l">
              <a:spcBef>
                <a:spcPts val="0"/>
              </a:spcBef>
              <a:spcAft>
                <a:spcPts val="0"/>
              </a:spcAft>
              <a:buSzPts val="1300"/>
              <a:buChar char="-"/>
            </a:pPr>
            <a:r>
              <a:rPr lang="nl"/>
              <a:t>Data mining</a:t>
            </a:r>
            <a:endParaRPr/>
          </a:p>
          <a:p>
            <a:pPr indent="-311150" lvl="0" marL="457200" rtl="0" algn="l">
              <a:spcBef>
                <a:spcPts val="0"/>
              </a:spcBef>
              <a:spcAft>
                <a:spcPts val="0"/>
              </a:spcAft>
              <a:buSzPts val="1300"/>
              <a:buChar char="-"/>
            </a:pPr>
            <a:r>
              <a:rPr lang="nl"/>
              <a:t>Spoofing &amp; DdoS</a:t>
            </a:r>
            <a:endParaRPr/>
          </a:p>
          <a:p>
            <a:pPr indent="-311150" lvl="0" marL="457200" rtl="0" algn="l">
              <a:spcBef>
                <a:spcPts val="0"/>
              </a:spcBef>
              <a:spcAft>
                <a:spcPts val="0"/>
              </a:spcAft>
              <a:buSzPts val="1300"/>
              <a:buChar char="-"/>
            </a:pPr>
            <a:r>
              <a:rPr lang="nl"/>
              <a:t>Account overnames/overschrijvingen</a:t>
            </a:r>
            <a:endParaRPr/>
          </a:p>
          <a:p>
            <a:pPr indent="-311150" lvl="0" marL="457200" rtl="0" algn="l">
              <a:spcBef>
                <a:spcPts val="0"/>
              </a:spcBef>
              <a:spcAft>
                <a:spcPts val="0"/>
              </a:spcAft>
              <a:buSzPts val="1300"/>
              <a:buChar char="-"/>
            </a:pPr>
            <a:r>
              <a:rPr lang="nl"/>
              <a:t>Injecties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Voorkomen</a:t>
            </a:r>
            <a:endParaRPr/>
          </a:p>
        </p:txBody>
      </p:sp>
      <p:sp>
        <p:nvSpPr>
          <p:cNvPr id="132" name="Google Shape;132;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nl"/>
              <a:t>Design </a:t>
            </a:r>
            <a:r>
              <a:rPr lang="nl"/>
              <a:t>Patterns</a:t>
            </a:r>
            <a:endParaRPr/>
          </a:p>
          <a:p>
            <a:pPr indent="-311150" lvl="0" marL="457200" rtl="0" algn="l">
              <a:spcBef>
                <a:spcPts val="0"/>
              </a:spcBef>
              <a:spcAft>
                <a:spcPts val="0"/>
              </a:spcAft>
              <a:buSzPts val="1300"/>
              <a:buChar char="-"/>
            </a:pPr>
            <a:r>
              <a:rPr lang="nl"/>
              <a:t>Paved Road Ready to use components</a:t>
            </a:r>
            <a:endParaRPr/>
          </a:p>
          <a:p>
            <a:pPr indent="-311150" lvl="0" marL="457200" rtl="0" algn="l">
              <a:spcBef>
                <a:spcPts val="0"/>
              </a:spcBef>
              <a:spcAft>
                <a:spcPts val="0"/>
              </a:spcAft>
              <a:buSzPts val="1300"/>
              <a:buChar char="-"/>
            </a:pPr>
            <a:r>
              <a:rPr lang="nl"/>
              <a:t>T</a:t>
            </a:r>
            <a:r>
              <a:rPr lang="nl"/>
              <a:t>hreat modeling</a:t>
            </a:r>
            <a:endParaRPr/>
          </a:p>
          <a:p>
            <a:pPr indent="-311150" lvl="0" marL="457200" rtl="0" algn="l">
              <a:spcBef>
                <a:spcPts val="0"/>
              </a:spcBef>
              <a:spcAft>
                <a:spcPts val="0"/>
              </a:spcAft>
              <a:buSzPts val="1300"/>
              <a:buChar char="-"/>
            </a:pPr>
            <a:r>
              <a:rPr lang="nl"/>
              <a:t>Security </a:t>
            </a:r>
            <a:r>
              <a:rPr lang="nl"/>
              <a:t>integreren</a:t>
            </a:r>
            <a:r>
              <a:rPr lang="nl"/>
              <a:t> in taken &amp; userstories</a:t>
            </a:r>
            <a:endParaRPr/>
          </a:p>
          <a:p>
            <a:pPr indent="-311150" lvl="0" marL="457200" rtl="0" algn="l">
              <a:spcBef>
                <a:spcPts val="0"/>
              </a:spcBef>
              <a:spcAft>
                <a:spcPts val="0"/>
              </a:spcAft>
              <a:buSzPts val="1300"/>
              <a:buChar char="-"/>
            </a:pPr>
            <a:r>
              <a:rPr lang="nl"/>
              <a:t>Testen schrijven</a:t>
            </a:r>
            <a:endParaRPr/>
          </a:p>
          <a:p>
            <a:pPr indent="-311150" lvl="0" marL="457200" rtl="0" algn="l">
              <a:spcBef>
                <a:spcPts val="0"/>
              </a:spcBef>
              <a:spcAft>
                <a:spcPts val="0"/>
              </a:spcAft>
              <a:buSzPts val="1300"/>
              <a:buChar char="-"/>
            </a:pPr>
            <a:r>
              <a:rPr lang="nl"/>
              <a:t>Security monitoren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Online webshops</a:t>
            </a:r>
            <a:endParaRPr/>
          </a:p>
        </p:txBody>
      </p:sp>
      <p:sp>
        <p:nvSpPr>
          <p:cNvPr id="138" name="Google Shape;138;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9" name="Google Shape;139;p21"/>
          <p:cNvPicPr preferRelativeResize="0"/>
          <p:nvPr/>
        </p:nvPicPr>
        <p:blipFill>
          <a:blip r:embed="rId3">
            <a:alphaModFix/>
          </a:blip>
          <a:stretch>
            <a:fillRect/>
          </a:stretch>
        </p:blipFill>
        <p:spPr>
          <a:xfrm>
            <a:off x="5813050" y="2997440"/>
            <a:ext cx="3330950" cy="1110325"/>
          </a:xfrm>
          <a:prstGeom prst="rect">
            <a:avLst/>
          </a:prstGeom>
          <a:noFill/>
          <a:ln>
            <a:noFill/>
          </a:ln>
        </p:spPr>
      </p:pic>
      <p:pic>
        <p:nvPicPr>
          <p:cNvPr id="140" name="Google Shape;140;p21"/>
          <p:cNvPicPr preferRelativeResize="0"/>
          <p:nvPr/>
        </p:nvPicPr>
        <p:blipFill>
          <a:blip r:embed="rId4">
            <a:alphaModFix/>
          </a:blip>
          <a:stretch>
            <a:fillRect/>
          </a:stretch>
        </p:blipFill>
        <p:spPr>
          <a:xfrm>
            <a:off x="5813049" y="4066638"/>
            <a:ext cx="3330952" cy="1111687"/>
          </a:xfrm>
          <a:prstGeom prst="rect">
            <a:avLst/>
          </a:prstGeom>
          <a:noFill/>
          <a:ln>
            <a:noFill/>
          </a:ln>
        </p:spPr>
      </p:pic>
      <p:pic>
        <p:nvPicPr>
          <p:cNvPr id="141" name="Google Shape;141;p21"/>
          <p:cNvPicPr preferRelativeResize="0"/>
          <p:nvPr/>
        </p:nvPicPr>
        <p:blipFill>
          <a:blip r:embed="rId5">
            <a:alphaModFix/>
          </a:blip>
          <a:stretch>
            <a:fillRect/>
          </a:stretch>
        </p:blipFill>
        <p:spPr>
          <a:xfrm>
            <a:off x="1" y="1961700"/>
            <a:ext cx="4740200" cy="3181801"/>
          </a:xfrm>
          <a:prstGeom prst="rect">
            <a:avLst/>
          </a:prstGeom>
          <a:noFill/>
          <a:ln>
            <a:noFill/>
          </a:ln>
        </p:spPr>
      </p:pic>
      <p:pic>
        <p:nvPicPr>
          <p:cNvPr id="142" name="Google Shape;142;p21"/>
          <p:cNvPicPr preferRelativeResize="0"/>
          <p:nvPr/>
        </p:nvPicPr>
        <p:blipFill>
          <a:blip r:embed="rId6">
            <a:alphaModFix/>
          </a:blip>
          <a:stretch>
            <a:fillRect/>
          </a:stretch>
        </p:blipFill>
        <p:spPr>
          <a:xfrm>
            <a:off x="7628125" y="146763"/>
            <a:ext cx="1515875" cy="1515875"/>
          </a:xfrm>
          <a:prstGeom prst="rect">
            <a:avLst/>
          </a:prstGeom>
          <a:noFill/>
          <a:ln>
            <a:noFill/>
          </a:ln>
        </p:spPr>
      </p:pic>
      <p:pic>
        <p:nvPicPr>
          <p:cNvPr id="143" name="Google Shape;143;p21"/>
          <p:cNvPicPr preferRelativeResize="0"/>
          <p:nvPr/>
        </p:nvPicPr>
        <p:blipFill>
          <a:blip r:embed="rId7">
            <a:alphaModFix/>
          </a:blip>
          <a:stretch>
            <a:fillRect/>
          </a:stretch>
        </p:blipFill>
        <p:spPr>
          <a:xfrm>
            <a:off x="5813051" y="1662650"/>
            <a:ext cx="3330950" cy="118803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